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5" r:id="rId6"/>
    <p:sldId id="276" r:id="rId7"/>
    <p:sldId id="277" r:id="rId8"/>
    <p:sldId id="279" r:id="rId9"/>
    <p:sldId id="284" r:id="rId10"/>
    <p:sldId id="278" r:id="rId11"/>
    <p:sldId id="280" r:id="rId12"/>
    <p:sldId id="281" r:id="rId13"/>
    <p:sldId id="294" r:id="rId14"/>
    <p:sldId id="288" r:id="rId15"/>
    <p:sldId id="287" r:id="rId16"/>
    <p:sldId id="293" r:id="rId17"/>
    <p:sldId id="292" r:id="rId18"/>
    <p:sldId id="29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D32"/>
    <a:srgbClr val="27457B"/>
    <a:srgbClr val="51F73B"/>
    <a:srgbClr val="CAEE64"/>
    <a:srgbClr val="FE4D06"/>
    <a:srgbClr val="FAC132"/>
    <a:srgbClr val="FFC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4" autoAdjust="0"/>
    <p:restoredTop sz="81294" autoAdjust="0"/>
  </p:normalViewPr>
  <p:slideViewPr>
    <p:cSldViewPr>
      <p:cViewPr varScale="1">
        <p:scale>
          <a:sx n="74" d="100"/>
          <a:sy n="74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2DB1DB7-550E-45F3-A04F-A6F16021791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BA234C-5F27-4861-ABEA-55BD0A391F5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3F77CB3-4481-4294-98A0-65250C377B05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50D0CB49-806F-4943-9099-BA40C3D96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B0724FA8-CC4A-448E-A98E-0822F1FCA2D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93718C-B3AE-4BDF-A466-DCB44B8A4D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9DAA26-CE81-4491-8893-7AC7D56BD9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06B688B6-3696-46B4-B19B-D7473DB2DD8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177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Здравствуйте, меня зовут Коваль Павел. </a:t>
            </a: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представляю вашему вниманию мою проектную работу, название которой мне не нравится. Я предлагаю вам, в ходе моей презентации, подумать каким оно может быть.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B688B6-3696-46B4-B19B-D7473DB2DD8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87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5867CD5-17C6-4FC2-98B7-C939CE663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86EE96F-B697-429F-B946-A88E5F0CF7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Заходя в этот диалог Программа просит ввести предмет к которому прикрепить ДЗ. Пусть мы ввели литературу. После этого Программа ищет в базе данных литературу, и выводит все найденные уроки с таким названием.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757619-6117-4F76-907F-162B56A4DD9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D825D5-C18E-462C-9704-0E31A7EB4F47}" type="slidenum">
              <a:t>10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4EFE6AA-F38F-4414-B899-D7061B77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1EAB270-BA3E-4D09-8BB8-82533B5721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У меня 2 урока лит в неделю. Они и вывелись.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E2087C-4611-4B22-B392-D0A4AF10444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FC2590-7E92-4192-9528-7265A4B9660B}" type="slidenum">
              <a:t>11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0AEEAB-4105-43B4-8E1E-32ACCAF58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9969306-3A01-4B28-A530-37FFD79B1D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042CCE-B57C-4ACE-83AB-21C7114E80C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7C128E-71BB-4675-94E9-431C0EB6FE33}" type="slidenum">
              <a:t>12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60AEEAB-4105-43B4-8E1E-32ACCAF58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9969306-3A01-4B28-A530-37FFD79B1D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042CCE-B57C-4ACE-83AB-21C7114E80C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17C128E-71BB-4675-94E9-431C0EB6FE33}" type="slidenum">
              <a:t>13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24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C3BE1D6-2FFA-4DBF-8995-D71ABCACD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DFC781-1CF9-46B5-9963-4263C4B88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БД появилась запись нашего ДЗ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выглядит моя база данных. Она специально не сделана красивой так как ее никто кроме меня не видит, и главное, что бы она была понятна программе.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D222ED-D084-49A8-AB75-1822FF34A3C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10B54A-C0B3-4C5D-B98F-6FABC27E53A5}" type="slidenum">
              <a:t>14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B4A493-EC70-4D28-AA72-E028E3F06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BAF60A6-5172-4831-A107-64F986AC5C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вот интерфейс видят все. И что бы сделать его понятным и работоспособным нужно несколько человек, а именно: несколько дизайнеров, сам программист, люди отвечающие за логичность этого интерфейса. В своем лице объединить всех этих людей я не мог. Поэтому лучшим решением для меня стал телеграмм.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Мессенджер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768490-90B9-4F63-A8CA-C9D8761B898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E1C5825-B87D-4AA5-B5E7-ACEECA71F117}" type="slidenum">
              <a:t>15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653D51-F110-459A-8719-662718763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1C09F48-8B97-4066-BE8A-3901F83C80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Моя программа разбита на маленькие кусочки- функции. </a:t>
            </a:r>
          </a:p>
          <a:p>
            <a:pPr lvl="0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Каждая функция работает отдельно от остальных (Заказчик, подрядчик )</a:t>
            </a:r>
          </a:p>
          <a:p>
            <a:pPr lv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824BA6-83B0-4477-B28A-B8F136DA298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6102A9-3902-4342-821F-618C4B64E596}" type="slidenum">
              <a:t>16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B688B6-3696-46B4-B19B-D7473DB2DD8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16D5A41-98FC-49D8-B0CF-D3D7FC9AE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7732A25-8E95-4AE7-BC3F-EEBD3F4D9D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228600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Идея пришла в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классе… это удобно. В нашей школе нет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Мэш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B67ED-0E14-4BD0-8512-766A50DEB86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C2D5F0-4B4A-473A-9E30-45FBB46501C1}" type="slidenum">
              <a:t>2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Главной целью моего проекта стало написание программы, которая упростит процедуру просмотра домашних заданий.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6B688B6-3696-46B4-B19B-D7473DB2DD8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14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BC1BD7A-CC1F-4B57-94E8-F57E33BDC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F63077-C9C7-4F9B-B7C9-8359FF9386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20980" indent="228600">
              <a:lnSpc>
                <a:spcPct val="150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Я думал, что поскольку мне интересна эта сфера, то работа пойдет плавно и легко. Но я застрял в самом начале на абсолютно неочевидных вещах. Нужно сказать, что Изначально цель моего проекта была иная. Я хотел сделать аналог электронного расписания. Но после проведенного мной опроса в своем классе я понял, что расписание актуально примерно 2 недели после его оглашения. А основной запрос учеников заключался в записи и быстром поиске домашних заданий.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1FD4D6-D0FE-4777-8200-DA516A4048A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3EADF7-60C6-4423-88C0-7B344ADB1C00}" type="slidenum">
              <a:t>4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1A6530-CA73-4991-8483-733BC4456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FE5578-72FB-48AE-9F55-BE706AC504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sz="1800" dirty="0">
                <a:latin typeface="Calibri" pitchFamily="34"/>
                <a:cs typeface="Times New Roman" pitchFamily="18"/>
              </a:rPr>
              <a:t>В моей программе есть 3 ключевых объекта: пользователь, база данных (в моем случае таблица </a:t>
            </a:r>
            <a:r>
              <a:rPr lang="ru-RU" sz="1800" dirty="0" err="1">
                <a:latin typeface="Calibri" pitchFamily="34"/>
                <a:cs typeface="Times New Roman" pitchFamily="18"/>
              </a:rPr>
              <a:t>эксэль</a:t>
            </a:r>
            <a:r>
              <a:rPr lang="ru-RU" sz="1800" dirty="0">
                <a:latin typeface="Calibri" pitchFamily="34"/>
                <a:cs typeface="Times New Roman" pitchFamily="18"/>
              </a:rPr>
              <a:t>), и программа, через которую все работает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9C6E20-7754-4702-B827-0CE8CF1EAA0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78C116-D2C5-42A1-8F55-8FB9CE216FAF}" type="slidenum">
              <a:t>5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4791EC1-8EA9-42B5-9D04-30426FF93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A8288A1-DD3C-4483-B5FE-B038E038B6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Я разработал 3 сценария работы программы, </a:t>
            </a:r>
            <a:r>
              <a:rPr lang="ru-RU" dirty="0" err="1"/>
              <a:t>Расп</a:t>
            </a:r>
            <a:r>
              <a:rPr lang="ru-RU" dirty="0"/>
              <a:t>… допустим пользователь хочет посмотреть расписание.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D36174-08B9-4D87-9052-3A5A725F272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931308E-091C-452E-A01D-833F2500AAE2}" type="slidenum">
              <a:t>6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29575F1-5B23-4589-9B53-EDF736EC2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36FDDB-B186-4B75-80B7-A94D901930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Программа предлагает выбрать какое расписание вывести. </a:t>
            </a:r>
          </a:p>
          <a:p>
            <a:pPr lvl="0"/>
            <a:r>
              <a:rPr lang="ru-RU" dirty="0"/>
              <a:t>Например на завтра. (программа отправляет наш запрос в БД…)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1340C6-51AB-4F02-B4EF-04DDAA83A29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01CC41-E8D4-41A7-9A4E-FCC303D38EA2}" type="slidenum">
              <a:t>7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F6AC15-5CF0-43CD-8A6D-85804E29A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1EC2F1-E824-42DE-ABA8-7EECA6B9D3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Так сегодня пятница, то слово завтра для программы это след. Учебный день то есть понедельник.</a:t>
            </a:r>
          </a:p>
          <a:p>
            <a:pPr lv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474692-78B4-4A23-931C-5351297CB86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B2502B3-0E42-4A4E-98AC-01362AFF1494}" type="slidenum">
              <a:t>8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5E198F0-E0E4-435D-8492-7D5C9E132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49A68F6-FE1B-4298-AA4E-3CBB6ABE4B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ru-RU" dirty="0"/>
              <a:t>По точно  такому же принципу работает и функция ДЗ. Но самое интересное происходит при создании ДЗ.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ECF465-CA72-46C4-BBF2-69CF452B44C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D9C10B-5D37-4486-8EA7-DDCC8BEB9249}" type="slidenum">
              <a:t>9</a:t>
            </a:fld>
            <a:endParaRPr lang="ru-RU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B4D705-90B3-42D6-BC3B-EB9A2BD6EDD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F2FD13-78DA-40C7-85D2-15A1961AE7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F39C67-AEC1-4295-9F2B-CD367D874D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7D1DE6-80A2-45BD-A19C-A9E09205E200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4A1867-7C87-42A9-8AB7-DB2B04E4ACC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54B369-CD0D-4B8C-B649-86DD7C93B9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78B1B7-720D-479B-B6A1-8FAE81B638C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875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136AF-FBB2-496A-BF66-0452C42921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0F5B25-8330-49FB-920F-34CA9F85B7D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88F597-6D36-43AD-A184-2693C21420E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A91669-F8BD-42FB-8A50-B2102ECB5483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F1FA79-0A7D-4699-98CE-1B579167A3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820E25-B40D-4DFE-BDEA-A6A6CD1BA8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16A02A-B3D1-469F-8DA9-433D6362574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5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1333AAB-25CB-4E21-B3BE-257ACAB4883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869B4C6-D897-41A4-B9B5-209F7563662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A14CAE-7952-415F-A4E0-9A9B8514E8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DC7482-3E02-419E-985E-A8824816D495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5448D9-1272-4F7A-8D62-9EB81DB7BE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D888AE-14A0-4AE5-9AB5-60000D9FF3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7B7F3E-E241-4C81-8835-83B2E1999A5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88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A8D57-0A13-4713-BEE6-643225CC14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ED12AE-9F35-4461-9E23-F41272CD3E3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5620AB-2293-465E-AD8C-14D63E0E23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F49D29-B493-4A4C-AC39-B539583BF878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167FA7-1634-4D73-A36B-3D4844C7E3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AE9CF4-D2A0-41C4-98BC-711D16E27F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001D70-48A6-4B5C-AB37-05D07D4B78B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243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B421D3-2528-4ABB-ABC0-EC49617525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1AE7C3-B842-45D7-BC62-FFD4BCEA6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6A1DB0-1D51-43DE-9BE3-CC8D15D644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31A2B8-251B-4F68-9D0A-66252F55F409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58231-D274-41D5-9349-3D1CB1392A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2960F9-2311-456E-BAE4-F8D46D3B0C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C80888-7417-448A-883B-C70783DF6C1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79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85A5B3-3E87-4284-9374-1E7ACED638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15315F-70DE-4FA8-A060-D9A22F5E6E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0E5BBA8-4B26-4E89-BFB0-55AD5B6CCF6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85E2DB-5569-42C2-AF36-67E3D6FCDC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F450E2-2587-4247-836A-535FF1306946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FE9A30-3A1E-4995-904F-F51CA596A71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726AFC-D70F-4185-BA40-EB8E44BA1B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2DD883-D49F-421A-B274-3542F0E57DF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728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675D9-EE04-42FD-9323-3EBC461BA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705C8A-DE5F-47EB-9D02-C068EE700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05C531-9700-46E4-88B9-1F283525369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5BF382-E78B-4448-A1F6-AB8B8BEDED4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1EE78E-1267-4FCA-9849-7DF4D76EF839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B30B47-FBB1-401A-B4BE-974F5B336E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E71E46-4B1B-4638-BB49-AA8C5178D775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C012AB0-8EE5-4045-9334-27A04D36F5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D36470-F286-446D-B465-F95F6EB01B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100B2B-2A8E-4152-8FF2-87B4D6240AB3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824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8CEB2-4CF8-4CBC-AC42-56EBBD849D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3380F9-C903-422F-B33F-01774E67CA5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01E5E3-5D4C-4306-9FDE-F8D0D644AC06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F8C299-D700-4F59-9C1D-3BF51C2E9A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2F2881-5481-4000-926A-CB9625BFCA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0EE3AE-00A2-428F-824C-CCCAA070E4B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88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68A97ED-3583-4661-9B0A-E2438C4B34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630106-C805-4550-A3C5-529CBE305750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CB82D-C973-4BF5-BB7A-98B2CF9694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EEB7F9-204C-4190-8825-4FD6981BAA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7251E0-1D6D-4E11-8CA5-B48823611D8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54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1376C-FCAB-4D22-943A-A5FFF3953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8945C7-C4A6-4AC4-9265-551EF5525B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54AE71-AC6B-44C5-88C6-A26B9ACAB90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FFAE12-C26C-4F2A-9532-2C9CDDA51D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2B057-CD37-488A-A279-67CE6419E2A6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FBC1B4-E060-476B-BFCA-C8113F064B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5B87CA-5677-4461-AB37-F2F8FD6D44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9CF932-98A7-451B-8529-62FC24DC884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65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7AC41-1CE7-4136-9449-EE0D3635AA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374E45F-1386-4D10-B7FD-B05A12585F2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5D2ECB-95B0-469D-ABCD-6D7E9E822D2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FF7434-9574-4ABC-B656-C483B87DF4E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E17FDC-E0B8-4953-A105-F58F16455ACF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D3A454-8E97-42FF-9A85-D534B2C3E0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271AF1-9909-4F43-A0C2-CA860D6E33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CF7CF-2A8C-40EB-8950-A5E395C9D11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3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116B35-A1D7-426E-858E-8BD447170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967078-3558-4822-AABF-7A53C994C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784D84-83D1-4A8E-936A-6ADF354D17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9F8ED98-9647-4F75-B60A-0A9BD8FADD75}" type="datetime1">
              <a:rPr lang="ru-RU"/>
              <a:pPr lvl="0"/>
              <a:t>05.02.2021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5FAFFC-99B9-42C3-B8A0-5C15D954CD8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E7DB2-8D8B-4E9E-8C97-2C771F36D1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18710E0-9AB5-466D-9702-14D63B73159B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ru-RU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2CF4D9-67F4-4851-9EBD-41B1BCEAE6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298" y="2147753"/>
            <a:ext cx="9144000" cy="115326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andara" panose="020E0502030303020204" pitchFamily="34" charset="0"/>
              </a:rPr>
              <a:t>ДЗ бот: программа для старшеклассников по обмену домашними заданиями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8A09DD-0ABB-49CC-9114-1D26387FD3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62552"/>
            <a:ext cx="12191996" cy="185919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ru-RU" sz="1800" dirty="0">
                <a:latin typeface="Candara" panose="020E0502030303020204" pitchFamily="34" charset="0"/>
              </a:rPr>
              <a:t>ГБОУ ШКОЛА  №627</a:t>
            </a:r>
            <a:endParaRPr lang="ru-RU" dirty="0">
              <a:latin typeface="Candara" panose="020E0502030303020204" pitchFamily="34" charset="0"/>
            </a:endParaRPr>
          </a:p>
          <a:p>
            <a:pPr lvl="0">
              <a:spcBef>
                <a:spcPts val="0"/>
              </a:spcBef>
            </a:pPr>
            <a:r>
              <a:rPr lang="ru-RU" sz="1800" dirty="0">
                <a:latin typeface="Candara" panose="020E0502030303020204" pitchFamily="34" charset="0"/>
              </a:rPr>
              <a:t>УК “ВАЛЬДОРФСКАЯ ШКОЛА ИМ. А.А. ПИНСКОГО”</a:t>
            </a:r>
            <a:endParaRPr lang="ru-RU" dirty="0">
              <a:latin typeface="Candara" panose="020E0502030303020204" pitchFamily="34" charset="0"/>
            </a:endParaRPr>
          </a:p>
          <a:p>
            <a:pPr lvl="0"/>
            <a:br>
              <a:rPr lang="ru-RU" dirty="0"/>
            </a:br>
            <a:endParaRPr lang="ru-RU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5FA98D37-B516-4D3F-82A5-8BEE460E09E2}"/>
              </a:ext>
            </a:extLst>
          </p:cNvPr>
          <p:cNvSpPr txBox="1"/>
          <p:nvPr/>
        </p:nvSpPr>
        <p:spPr>
          <a:xfrm>
            <a:off x="505434" y="4580284"/>
            <a:ext cx="60946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Автор: Коваль Павел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F6D2CB28-8F21-42C7-8275-E5A6AFDE20D5}"/>
              </a:ext>
            </a:extLst>
          </p:cNvPr>
          <p:cNvSpPr txBox="1"/>
          <p:nvPr/>
        </p:nvSpPr>
        <p:spPr>
          <a:xfrm>
            <a:off x="505434" y="5231145"/>
            <a:ext cx="60946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Руководитель: Акимов Дмитрий Валерьевич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6260AA5F-6816-4564-8ADF-6DA3E013929D}"/>
              </a:ext>
            </a:extLst>
          </p:cNvPr>
          <p:cNvSpPr txBox="1"/>
          <p:nvPr/>
        </p:nvSpPr>
        <p:spPr>
          <a:xfrm>
            <a:off x="0" y="6240276"/>
            <a:ext cx="1219059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</a:rPr>
              <a:t>Москва 2021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B82DC9-6662-45B8-849B-FDBE835C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3571152"/>
            <a:ext cx="2387598" cy="2387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0">
            <a:extLst>
              <a:ext uri="{FF2B5EF4-FFF2-40B4-BE49-F238E27FC236}">
                <a16:creationId xmlns:a16="http://schemas.microsoft.com/office/drawing/2014/main" id="{D73A8562-A54B-4E30-AAAF-CDB7D191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4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Прямоугольник: скругленные углы 11">
            <a:extLst>
              <a:ext uri="{FF2B5EF4-FFF2-40B4-BE49-F238E27FC236}">
                <a16:creationId xmlns:a16="http://schemas.microsoft.com/office/drawing/2014/main" id="{B600EABC-AC86-48A1-BE22-E2A3558150EB}"/>
              </a:ext>
            </a:extLst>
          </p:cNvPr>
          <p:cNvSpPr/>
          <p:nvPr/>
        </p:nvSpPr>
        <p:spPr>
          <a:xfrm>
            <a:off x="4378918" y="3491817"/>
            <a:ext cx="2836358" cy="619235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Введите название предмета:</a:t>
            </a:r>
          </a:p>
        </p:txBody>
      </p:sp>
      <p:sp>
        <p:nvSpPr>
          <p:cNvPr id="14" name="Прямоугольник: скругленные углы 7">
            <a:extLst>
              <a:ext uri="{FF2B5EF4-FFF2-40B4-BE49-F238E27FC236}">
                <a16:creationId xmlns:a16="http://schemas.microsoft.com/office/drawing/2014/main" id="{2DCC48B5-98D2-4F47-8A1B-980913D32AB7}"/>
              </a:ext>
            </a:extLst>
          </p:cNvPr>
          <p:cNvSpPr/>
          <p:nvPr/>
        </p:nvSpPr>
        <p:spPr>
          <a:xfrm>
            <a:off x="4378882" y="4274037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8497B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5" name="Прямая соединительная линия 9">
            <a:extLst>
              <a:ext uri="{FF2B5EF4-FFF2-40B4-BE49-F238E27FC236}">
                <a16:creationId xmlns:a16="http://schemas.microsoft.com/office/drawing/2014/main" id="{F953EC36-D484-4A08-B135-E4D6D8F210E1}"/>
              </a:ext>
            </a:extLst>
          </p:cNvPr>
          <p:cNvCxnSpPr/>
          <p:nvPr/>
        </p:nvCxnSpPr>
        <p:spPr>
          <a:xfrm>
            <a:off x="4511824" y="4376082"/>
            <a:ext cx="0" cy="39861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34CBE-43F7-4B24-8B63-85110E678680}"/>
              </a:ext>
            </a:extLst>
          </p:cNvPr>
          <p:cNvSpPr txBox="1"/>
          <p:nvPr/>
        </p:nvSpPr>
        <p:spPr>
          <a:xfrm>
            <a:off x="4439816" y="4376082"/>
            <a:ext cx="187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Литература</a:t>
            </a:r>
          </a:p>
        </p:txBody>
      </p:sp>
      <p:sp>
        <p:nvSpPr>
          <p:cNvPr id="19" name="Стрелка: изогнутая вверх 3">
            <a:extLst>
              <a:ext uri="{FF2B5EF4-FFF2-40B4-BE49-F238E27FC236}">
                <a16:creationId xmlns:a16="http://schemas.microsoft.com/office/drawing/2014/main" id="{6A68F8C4-A808-4FF4-B02B-B3BC856C140E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Стрелка: изогнутая вверх 3">
            <a:extLst>
              <a:ext uri="{FF2B5EF4-FFF2-40B4-BE49-F238E27FC236}">
                <a16:creationId xmlns:a16="http://schemas.microsoft.com/office/drawing/2014/main" id="{DEBA81E8-4173-4056-9F58-8F5FCD2DB2DA}"/>
              </a:ext>
            </a:extLst>
          </p:cNvPr>
          <p:cNvSpPr/>
          <p:nvPr/>
        </p:nvSpPr>
        <p:spPr>
          <a:xfrm flipV="1">
            <a:off x="5937771" y="76943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01F2789-892F-448C-9407-A362216E3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0EAE00-C672-4DC9-AE91-15C7DE8DED55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141804-3ACC-4D33-BE58-36CFD5CF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Объект 10">
            <a:extLst>
              <a:ext uri="{FF2B5EF4-FFF2-40B4-BE49-F238E27FC236}">
                <a16:creationId xmlns:a16="http://schemas.microsoft.com/office/drawing/2014/main" id="{7FF00D9E-7617-46EA-9CE2-AB18E3E3A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C53081-5737-4E3D-8F41-DAE204F781F6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09453 0.0009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7" y="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" grpId="0"/>
      <p:bldP spid="19" grpId="0" animBg="1"/>
      <p:bldP spid="19" grpId="1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16">
            <a:extLst>
              <a:ext uri="{FF2B5EF4-FFF2-40B4-BE49-F238E27FC236}">
                <a16:creationId xmlns:a16="http://schemas.microsoft.com/office/drawing/2014/main" id="{B030E5E5-1CAF-437E-B378-6F83A3745505}"/>
              </a:ext>
            </a:extLst>
          </p:cNvPr>
          <p:cNvSpPr/>
          <p:nvPr/>
        </p:nvSpPr>
        <p:spPr>
          <a:xfrm>
            <a:off x="4378882" y="1988840"/>
            <a:ext cx="2836358" cy="2030153"/>
          </a:xfrm>
          <a:prstGeom prst="roundRect">
            <a:avLst>
              <a:gd name="adj" fmla="val 6157"/>
            </a:avLst>
          </a:pr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Выберите урок, к которому прикрепить ДЗ: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1: Среда в 12:35 - 13:15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2: Пятница в 13:45 - 14:25</a:t>
            </a: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47234019-5579-4D7F-977B-5F83ECEF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4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Прямоугольник: скругленные углы 7">
            <a:extLst>
              <a:ext uri="{FF2B5EF4-FFF2-40B4-BE49-F238E27FC236}">
                <a16:creationId xmlns:a16="http://schemas.microsoft.com/office/drawing/2014/main" id="{2B81091F-4E49-402A-9BC9-D1F0950EA5D4}"/>
              </a:ext>
            </a:extLst>
          </p:cNvPr>
          <p:cNvSpPr/>
          <p:nvPr/>
        </p:nvSpPr>
        <p:spPr>
          <a:xfrm>
            <a:off x="4378882" y="4274037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8497B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1" name="Прямая соединительная линия 9">
            <a:extLst>
              <a:ext uri="{FF2B5EF4-FFF2-40B4-BE49-F238E27FC236}">
                <a16:creationId xmlns:a16="http://schemas.microsoft.com/office/drawing/2014/main" id="{581CC0D8-FF49-4126-8C62-85EB80DD3497}"/>
              </a:ext>
            </a:extLst>
          </p:cNvPr>
          <p:cNvCxnSpPr/>
          <p:nvPr/>
        </p:nvCxnSpPr>
        <p:spPr>
          <a:xfrm>
            <a:off x="4511824" y="4376082"/>
            <a:ext cx="0" cy="39861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14" name="Стрелка: изогнутая вверх 3">
            <a:extLst>
              <a:ext uri="{FF2B5EF4-FFF2-40B4-BE49-F238E27FC236}">
                <a16:creationId xmlns:a16="http://schemas.microsoft.com/office/drawing/2014/main" id="{956B43EF-15E7-4A48-BAFC-851FADB460D5}"/>
              </a:ext>
            </a:extLst>
          </p:cNvPr>
          <p:cNvSpPr/>
          <p:nvPr/>
        </p:nvSpPr>
        <p:spPr>
          <a:xfrm flipH="1" flipV="1">
            <a:off x="6672064" y="870185"/>
            <a:ext cx="4042345" cy="156151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2E7D32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62CC3-F74C-40DA-B039-2028A6D91EA8}"/>
              </a:ext>
            </a:extLst>
          </p:cNvPr>
          <p:cNvSpPr txBox="1"/>
          <p:nvPr/>
        </p:nvSpPr>
        <p:spPr>
          <a:xfrm>
            <a:off x="4494689" y="4350600"/>
            <a:ext cx="3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1</a:t>
            </a:r>
          </a:p>
        </p:txBody>
      </p:sp>
      <p:sp>
        <p:nvSpPr>
          <p:cNvPr id="19" name="Стрелка: изогнутая вверх 3">
            <a:extLst>
              <a:ext uri="{FF2B5EF4-FFF2-40B4-BE49-F238E27FC236}">
                <a16:creationId xmlns:a16="http://schemas.microsoft.com/office/drawing/2014/main" id="{E885A739-0B72-42CD-9EEE-9F3A6DFA07EB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Рамка 2">
            <a:extLst>
              <a:ext uri="{FF2B5EF4-FFF2-40B4-BE49-F238E27FC236}">
                <a16:creationId xmlns:a16="http://schemas.microsoft.com/office/drawing/2014/main" id="{DC1EC82A-B63D-40AD-97DD-7BE226F6D19F}"/>
              </a:ext>
            </a:extLst>
          </p:cNvPr>
          <p:cNvSpPr/>
          <p:nvPr/>
        </p:nvSpPr>
        <p:spPr>
          <a:xfrm>
            <a:off x="4378882" y="3032832"/>
            <a:ext cx="2809703" cy="46171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B1549F8-9F4E-4757-9F6B-15391314B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76D88E-D612-4386-9402-A2965E19F52D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B97857-B1FB-4BF7-91D0-34FB0D9FB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" name="Объект 10">
            <a:extLst>
              <a:ext uri="{FF2B5EF4-FFF2-40B4-BE49-F238E27FC236}">
                <a16:creationId xmlns:a16="http://schemas.microsoft.com/office/drawing/2014/main" id="{8022A696-4B64-47D7-95AF-F17A22C4D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9A38AE-3A73-43E3-809B-934A99244B7A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num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0237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" grpId="0"/>
      <p:bldP spid="19" grpId="0" animBg="1"/>
      <p:bldP spid="19" grpId="1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7">
            <a:extLst>
              <a:ext uri="{FF2B5EF4-FFF2-40B4-BE49-F238E27FC236}">
                <a16:creationId xmlns:a16="http://schemas.microsoft.com/office/drawing/2014/main" id="{9C699007-CA25-4FA8-8311-DCB8A076283A}"/>
              </a:ext>
            </a:extLst>
          </p:cNvPr>
          <p:cNvSpPr/>
          <p:nvPr/>
        </p:nvSpPr>
        <p:spPr>
          <a:xfrm>
            <a:off x="4378882" y="4274037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8497B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5" name="Рисунок 10">
            <a:extLst>
              <a:ext uri="{FF2B5EF4-FFF2-40B4-BE49-F238E27FC236}">
                <a16:creationId xmlns:a16="http://schemas.microsoft.com/office/drawing/2014/main" id="{172A34CB-CA54-4B62-8693-1E5BDE80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5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Прямоугольник: скругленные углы 16">
            <a:extLst>
              <a:ext uri="{FF2B5EF4-FFF2-40B4-BE49-F238E27FC236}">
                <a16:creationId xmlns:a16="http://schemas.microsoft.com/office/drawing/2014/main" id="{5D1E7C01-CFEB-40CF-8A98-7F4FEEA0AB2A}"/>
              </a:ext>
            </a:extLst>
          </p:cNvPr>
          <p:cNvSpPr/>
          <p:nvPr/>
        </p:nvSpPr>
        <p:spPr>
          <a:xfrm>
            <a:off x="4378882" y="1988840"/>
            <a:ext cx="2836358" cy="2030153"/>
          </a:xfrm>
          <a:prstGeom prst="roundRect">
            <a:avLst>
              <a:gd name="adj" fmla="val 6157"/>
            </a:avLst>
          </a:pr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Выберите урок, к которому прикрепить ДЗ: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1: Среда в 12:35 - 13:15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2: Пятница в 13:45 - 14:25</a:t>
            </a:r>
          </a:p>
        </p:txBody>
      </p:sp>
      <p:cxnSp>
        <p:nvCxnSpPr>
          <p:cNvPr id="17" name="Прямая соединительная линия 9">
            <a:extLst>
              <a:ext uri="{FF2B5EF4-FFF2-40B4-BE49-F238E27FC236}">
                <a16:creationId xmlns:a16="http://schemas.microsoft.com/office/drawing/2014/main" id="{425FBDE1-FEE4-4F20-B567-6DF7DCF38653}"/>
              </a:ext>
            </a:extLst>
          </p:cNvPr>
          <p:cNvCxnSpPr/>
          <p:nvPr/>
        </p:nvCxnSpPr>
        <p:spPr>
          <a:xfrm>
            <a:off x="4511824" y="4376082"/>
            <a:ext cx="0" cy="39861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22" name="Прямоугольник: скругленные углы 5">
            <a:extLst>
              <a:ext uri="{FF2B5EF4-FFF2-40B4-BE49-F238E27FC236}">
                <a16:creationId xmlns:a16="http://schemas.microsoft.com/office/drawing/2014/main" id="{746703EE-4892-4D6A-AAFA-0032C9F63920}"/>
              </a:ext>
            </a:extLst>
          </p:cNvPr>
          <p:cNvSpPr/>
          <p:nvPr/>
        </p:nvSpPr>
        <p:spPr>
          <a:xfrm>
            <a:off x="4378882" y="3560203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Введите задание:</a:t>
            </a:r>
          </a:p>
        </p:txBody>
      </p:sp>
      <p:sp>
        <p:nvSpPr>
          <p:cNvPr id="23" name="Рамка 2">
            <a:extLst>
              <a:ext uri="{FF2B5EF4-FFF2-40B4-BE49-F238E27FC236}">
                <a16:creationId xmlns:a16="http://schemas.microsoft.com/office/drawing/2014/main" id="{11FDB23D-1FA4-47DF-8386-5D5F64173CB5}"/>
              </a:ext>
            </a:extLst>
          </p:cNvPr>
          <p:cNvSpPr/>
          <p:nvPr/>
        </p:nvSpPr>
        <p:spPr>
          <a:xfrm>
            <a:off x="4378882" y="3032832"/>
            <a:ext cx="2809703" cy="46171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Стрелка: изогнутая вверх 3">
            <a:extLst>
              <a:ext uri="{FF2B5EF4-FFF2-40B4-BE49-F238E27FC236}">
                <a16:creationId xmlns:a16="http://schemas.microsoft.com/office/drawing/2014/main" id="{A73BC56E-71F3-4561-8A54-9EC3450FA854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A3BF5-FB2E-4DF3-8CB0-4AF48916DDC9}"/>
              </a:ext>
            </a:extLst>
          </p:cNvPr>
          <p:cNvSpPr txBox="1"/>
          <p:nvPr/>
        </p:nvSpPr>
        <p:spPr>
          <a:xfrm>
            <a:off x="4505340" y="4273256"/>
            <a:ext cx="244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Написать пособие по проекту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AE22735-08F7-4C07-927C-D758A6FB2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AEEC20-5343-47C8-9EFC-699E05463AF3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401EF6-92E1-4752-92FA-10EB2D0D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" name="Объект 10">
            <a:extLst>
              <a:ext uri="{FF2B5EF4-FFF2-40B4-BE49-F238E27FC236}">
                <a16:creationId xmlns:a16="http://schemas.microsoft.com/office/drawing/2014/main" id="{92460CAF-B24A-4FD9-A049-6F3EDD33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E4EBCC1-0B0F-4813-AD0F-159C35BCBF8A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num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00104 -0.0849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2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44444E-6 L 0.00208 -0.091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  <p:bldP spid="24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0">
            <a:extLst>
              <a:ext uri="{FF2B5EF4-FFF2-40B4-BE49-F238E27FC236}">
                <a16:creationId xmlns:a16="http://schemas.microsoft.com/office/drawing/2014/main" id="{B240FC5D-E12A-451C-9C81-119D7A1F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5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Прямоугольник: скругленные углы 16">
            <a:extLst>
              <a:ext uri="{FF2B5EF4-FFF2-40B4-BE49-F238E27FC236}">
                <a16:creationId xmlns:a16="http://schemas.microsoft.com/office/drawing/2014/main" id="{5D1E7C01-CFEB-40CF-8A98-7F4FEEA0AB2A}"/>
              </a:ext>
            </a:extLst>
          </p:cNvPr>
          <p:cNvSpPr/>
          <p:nvPr/>
        </p:nvSpPr>
        <p:spPr>
          <a:xfrm>
            <a:off x="4375995" y="1406972"/>
            <a:ext cx="2836358" cy="2030153"/>
          </a:xfrm>
          <a:prstGeom prst="roundRect">
            <a:avLst>
              <a:gd name="adj" fmla="val 6157"/>
            </a:avLst>
          </a:pr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Выберите урок, к которому прикрепить ДЗ: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1: Среда в 12:35 - 13:15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2: Пятница в 13:45 - 14:25</a:t>
            </a:r>
          </a:p>
        </p:txBody>
      </p:sp>
      <p:sp>
        <p:nvSpPr>
          <p:cNvPr id="16" name="Прямоугольник: скругленные углы 7">
            <a:extLst>
              <a:ext uri="{FF2B5EF4-FFF2-40B4-BE49-F238E27FC236}">
                <a16:creationId xmlns:a16="http://schemas.microsoft.com/office/drawing/2014/main" id="{739E8F7C-0A4D-4899-A16E-A5BCC311EFD0}"/>
              </a:ext>
            </a:extLst>
          </p:cNvPr>
          <p:cNvSpPr/>
          <p:nvPr/>
        </p:nvSpPr>
        <p:spPr>
          <a:xfrm>
            <a:off x="4378882" y="4295070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8497B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7" name="Прямая соединительная линия 9">
            <a:extLst>
              <a:ext uri="{FF2B5EF4-FFF2-40B4-BE49-F238E27FC236}">
                <a16:creationId xmlns:a16="http://schemas.microsoft.com/office/drawing/2014/main" id="{425FBDE1-FEE4-4F20-B567-6DF7DCF38653}"/>
              </a:ext>
            </a:extLst>
          </p:cNvPr>
          <p:cNvCxnSpPr/>
          <p:nvPr/>
        </p:nvCxnSpPr>
        <p:spPr>
          <a:xfrm>
            <a:off x="4511824" y="4376082"/>
            <a:ext cx="0" cy="398614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sp>
        <p:nvSpPr>
          <p:cNvPr id="22" name="Прямоугольник: скругленные углы 5">
            <a:extLst>
              <a:ext uri="{FF2B5EF4-FFF2-40B4-BE49-F238E27FC236}">
                <a16:creationId xmlns:a16="http://schemas.microsoft.com/office/drawing/2014/main" id="{746703EE-4892-4D6A-AAFA-0032C9F63920}"/>
              </a:ext>
            </a:extLst>
          </p:cNvPr>
          <p:cNvSpPr/>
          <p:nvPr/>
        </p:nvSpPr>
        <p:spPr>
          <a:xfrm>
            <a:off x="4378882" y="3560203"/>
            <a:ext cx="2836358" cy="6027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Введите задание: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A3BF5-FB2E-4DF3-8CB0-4AF48916DDC9}"/>
              </a:ext>
            </a:extLst>
          </p:cNvPr>
          <p:cNvSpPr txBox="1"/>
          <p:nvPr/>
        </p:nvSpPr>
        <p:spPr>
          <a:xfrm>
            <a:off x="4505340" y="4273256"/>
            <a:ext cx="244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Написать пособие по проекту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CC7B4D9-4B32-463D-8E27-E61A239E7C7B}"/>
              </a:ext>
            </a:extLst>
          </p:cNvPr>
          <p:cNvCxnSpPr/>
          <p:nvPr/>
        </p:nvCxnSpPr>
        <p:spPr>
          <a:xfrm>
            <a:off x="4439816" y="1412776"/>
            <a:ext cx="2664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C482C9-C698-401F-9BC5-71E0CC56B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24" name="Стрелка: изогнутая вверх 3">
            <a:extLst>
              <a:ext uri="{FF2B5EF4-FFF2-40B4-BE49-F238E27FC236}">
                <a16:creationId xmlns:a16="http://schemas.microsoft.com/office/drawing/2014/main" id="{A73BC56E-71F3-4561-8A54-9EC3450FA854}"/>
              </a:ext>
            </a:extLst>
          </p:cNvPr>
          <p:cNvSpPr/>
          <p:nvPr/>
        </p:nvSpPr>
        <p:spPr>
          <a:xfrm flipV="1">
            <a:off x="6029736" y="411276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Рамка 2">
            <a:extLst>
              <a:ext uri="{FF2B5EF4-FFF2-40B4-BE49-F238E27FC236}">
                <a16:creationId xmlns:a16="http://schemas.microsoft.com/office/drawing/2014/main" id="{61E2B279-32C4-4498-BD4B-ADE2D4EE5737}"/>
              </a:ext>
            </a:extLst>
          </p:cNvPr>
          <p:cNvSpPr/>
          <p:nvPr/>
        </p:nvSpPr>
        <p:spPr>
          <a:xfrm>
            <a:off x="4349067" y="2458398"/>
            <a:ext cx="2809703" cy="46171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295CB7-C307-47EF-AA2C-4D6733215A26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496FEAA-B880-4712-A4B6-B9C6D484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" name="Объект 10">
            <a:extLst>
              <a:ext uri="{FF2B5EF4-FFF2-40B4-BE49-F238E27FC236}">
                <a16:creationId xmlns:a16="http://schemas.microsoft.com/office/drawing/2014/main" id="{EAABB70F-6FD6-4055-83F7-741F976B5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9DE8B7-D83E-4291-AC40-AB318DC25A6F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  <p:extLst>
      <p:ext uri="{BB962C8B-B14F-4D97-AF65-F5344CB8AC3E}">
        <p14:creationId xmlns:p14="http://schemas.microsoft.com/office/powerpoint/2010/main" val="268827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num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81557-3C3A-4274-B39C-961A911A027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05D0A1B-3000-4DFC-8B60-40D830F3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9B76D5-60B1-4B17-82C3-87487DF1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65"/>
          <a:stretch/>
        </p:blipFill>
        <p:spPr>
          <a:xfrm>
            <a:off x="551383" y="363459"/>
            <a:ext cx="10802413" cy="60603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8B7518-AA33-4B45-94E0-DD610491B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78" t="14290" r="32282" b="26901"/>
          <a:stretch/>
        </p:blipFill>
        <p:spPr>
          <a:xfrm>
            <a:off x="3287688" y="363459"/>
            <a:ext cx="4808182" cy="5495926"/>
          </a:xfrm>
          <a:prstGeom prst="rect">
            <a:avLst/>
          </a:prstGeom>
        </p:spPr>
      </p:pic>
      <p:sp>
        <p:nvSpPr>
          <p:cNvPr id="8" name="Стрелка: изогнутая вверх 3">
            <a:extLst>
              <a:ext uri="{FF2B5EF4-FFF2-40B4-BE49-F238E27FC236}">
                <a16:creationId xmlns:a16="http://schemas.microsoft.com/office/drawing/2014/main" id="{28712A70-B74C-4739-B318-1416D423429F}"/>
              </a:ext>
            </a:extLst>
          </p:cNvPr>
          <p:cNvSpPr/>
          <p:nvPr/>
        </p:nvSpPr>
        <p:spPr>
          <a:xfrm flipH="1" flipV="1">
            <a:off x="8618098" y="-363595"/>
            <a:ext cx="4824536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072E9B6-3079-43D6-B521-36D944FB5617}"/>
              </a:ext>
            </a:extLst>
          </p:cNvPr>
          <p:cNvSpPr txBox="1"/>
          <p:nvPr/>
        </p:nvSpPr>
        <p:spPr>
          <a:xfrm>
            <a:off x="695400" y="3195027"/>
            <a:ext cx="8712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Candara" panose="020E0502030303020204" pitchFamily="34" charset="0"/>
              </a:rPr>
              <a:t>Плюсы: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Не нужно придумывать интерфейс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Это популярный мессенджер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Создан для программ такого типа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048B0-B253-41CD-B014-084AC1DC3E4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Интерфейс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84C986F-6891-4784-86D7-9887A92A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929" y="2140096"/>
            <a:ext cx="8620384" cy="4848966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5AD5780-06E1-4BC0-8FF9-863838345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01" y="-315416"/>
            <a:ext cx="8572500" cy="59436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5C98FE-70BC-48D9-9A52-4D96D2890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-84279"/>
            <a:ext cx="6589051" cy="3706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B05F9-8EB8-4B61-A438-8205DB8C68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Структурное программирование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23BF-59A2-4450-A7BD-84599E7689A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Candara" panose="020E0502030303020204" pitchFamily="34" charset="0"/>
              </a:rPr>
              <a:t>Разделение на кусочки – функции</a:t>
            </a:r>
          </a:p>
          <a:p>
            <a:r>
              <a:rPr lang="ru-RU" dirty="0">
                <a:latin typeface="Candara" panose="020E0502030303020204" pitchFamily="34" charset="0"/>
              </a:rPr>
              <a:t>Функции изолированы</a:t>
            </a:r>
          </a:p>
          <a:p>
            <a:r>
              <a:rPr lang="ru-RU" dirty="0">
                <a:latin typeface="Candara" panose="020E0502030303020204" pitchFamily="34" charset="0"/>
              </a:rPr>
              <a:t>Процесс внутри зависит от входа и выхода данных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523F8-EE9F-46B4-B2B6-A3BC6F43EF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К чему я пришел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3C6263-3567-46D9-A266-69C284CDE5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Backend</a:t>
            </a:r>
            <a:r>
              <a:rPr lang="ru-RU" b="0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готов</a:t>
            </a:r>
          </a:p>
          <a:p>
            <a:r>
              <a:rPr lang="ru-RU" dirty="0">
                <a:latin typeface="Candara" panose="020E0502030303020204" pitchFamily="34" charset="0"/>
              </a:rPr>
              <a:t>Есть идеи для дальнейшего развития программы:</a:t>
            </a:r>
          </a:p>
          <a:p>
            <a:pPr lvl="1"/>
            <a:r>
              <a:rPr lang="ru-RU" dirty="0">
                <a:latin typeface="Candara" panose="020E0502030303020204" pitchFamily="34" charset="0"/>
              </a:rPr>
              <a:t>Прикрепить к телеграмму</a:t>
            </a:r>
          </a:p>
          <a:p>
            <a:pPr lvl="1"/>
            <a:r>
              <a:rPr lang="ru-RU" dirty="0">
                <a:latin typeface="Candara" panose="020E0502030303020204" pitchFamily="34" charset="0"/>
              </a:rPr>
              <a:t>Учитывать не только 1 неделю</a:t>
            </a:r>
          </a:p>
          <a:p>
            <a:pPr lvl="1"/>
            <a:r>
              <a:rPr lang="ru-RU">
                <a:latin typeface="Candara" panose="020E0502030303020204" pitchFamily="34" charset="0"/>
              </a:rPr>
              <a:t>Добавление фотографий</a:t>
            </a:r>
            <a:endParaRPr lang="ru-RU" dirty="0">
              <a:latin typeface="Candara" panose="020E0502030303020204" pitchFamily="34" charset="0"/>
            </a:endParaRPr>
          </a:p>
          <a:p>
            <a:pPr lvl="1"/>
            <a:endParaRPr lang="ru-RU" dirty="0">
              <a:latin typeface="Candara" panose="020E0502030303020204" pitchFamily="34" charset="0"/>
            </a:endParaRPr>
          </a:p>
          <a:p>
            <a:pPr lvl="1"/>
            <a:endParaRPr lang="ru-RU" dirty="0">
              <a:latin typeface="Candara" panose="020E0502030303020204" pitchFamily="34" charset="0"/>
            </a:endParaRPr>
          </a:p>
          <a:p>
            <a:endParaRPr lang="ru-RU" b="0" i="0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52FDC9-C228-4E01-897D-30FDFBAE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6A6426-E3BF-4A29-A1EB-86EA929E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https://welcome.stepik.org/ru</a:t>
            </a:r>
          </a:p>
          <a:p>
            <a:r>
              <a:rPr lang="en-US" dirty="0"/>
              <a:t>https://openpyxl.readthedocs.io/en/stable</a:t>
            </a:r>
          </a:p>
          <a:p>
            <a:r>
              <a:rPr lang="en-US" dirty="0"/>
              <a:t>https://www.python.org/doc/</a:t>
            </a:r>
            <a:endParaRPr lang="ru-RU" dirty="0"/>
          </a:p>
          <a:p>
            <a:r>
              <a:rPr lang="en-US" dirty="0"/>
              <a:t>https://www.flaticon.com/ru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091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B94B23-142C-4D14-919D-18ABAAE77B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4B8012-EB7F-462A-B5B8-C5C16177F85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7331"/>
            <a:ext cx="6193901" cy="595261"/>
          </a:xfrm>
        </p:spPr>
        <p:txBody>
          <a:bodyPr/>
          <a:lstStyle/>
          <a:p>
            <a:pPr lvl="0"/>
            <a:r>
              <a:rPr lang="ru-RU" sz="2400" dirty="0">
                <a:latin typeface="Candara" panose="020E0502030303020204" pitchFamily="34" charset="0"/>
              </a:rPr>
              <a:t>МЭШ как электронный помощник</a:t>
            </a:r>
          </a:p>
          <a:p>
            <a:pPr lvl="0"/>
            <a:endParaRPr lang="ru-RU" sz="2400" dirty="0">
              <a:latin typeface="Candara" panose="020E0502030303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89C4DF-C1E7-418F-9979-8A5652863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15142" r="31458" b="15414"/>
          <a:stretch/>
        </p:blipFill>
        <p:spPr>
          <a:xfrm>
            <a:off x="7464152" y="169813"/>
            <a:ext cx="2880319" cy="288032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39ECA6-71CA-4680-9699-7FD0CDDB8C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2" t="26923" r="20491" b="21795"/>
          <a:stretch/>
        </p:blipFill>
        <p:spPr>
          <a:xfrm>
            <a:off x="6744072" y="804966"/>
            <a:ext cx="4176464" cy="2880321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D04F04F-7886-4D41-AE6E-3ABE6AFC7110}"/>
              </a:ext>
            </a:extLst>
          </p:cNvPr>
          <p:cNvSpPr/>
          <p:nvPr/>
        </p:nvSpPr>
        <p:spPr>
          <a:xfrm>
            <a:off x="5951984" y="4531519"/>
            <a:ext cx="216024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Расписание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15BC609-C660-4CF2-8309-961F483C17CF}"/>
              </a:ext>
            </a:extLst>
          </p:cNvPr>
          <p:cNvSpPr/>
          <p:nvPr/>
        </p:nvSpPr>
        <p:spPr>
          <a:xfrm>
            <a:off x="9674457" y="4531519"/>
            <a:ext cx="2160240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Домашние задания</a:t>
            </a: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7BB46033-73C8-4804-B425-FFD56708C27D}"/>
              </a:ext>
            </a:extLst>
          </p:cNvPr>
          <p:cNvSpPr/>
          <p:nvPr/>
        </p:nvSpPr>
        <p:spPr>
          <a:xfrm rot="1428398">
            <a:off x="7782486" y="3171983"/>
            <a:ext cx="453035" cy="1299716"/>
          </a:xfrm>
          <a:prstGeom prst="downArrow">
            <a:avLst>
              <a:gd name="adj1" fmla="val 50000"/>
              <a:gd name="adj2" fmla="val 150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8FA4BC75-EE0F-425E-9D2A-F7616FF938CB}"/>
              </a:ext>
            </a:extLst>
          </p:cNvPr>
          <p:cNvSpPr/>
          <p:nvPr/>
        </p:nvSpPr>
        <p:spPr>
          <a:xfrm rot="20462909">
            <a:off x="9447940" y="3178255"/>
            <a:ext cx="453035" cy="1299716"/>
          </a:xfrm>
          <a:prstGeom prst="downArrow">
            <a:avLst>
              <a:gd name="adj1" fmla="val 50000"/>
              <a:gd name="adj2" fmla="val 150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25615-04A3-491C-8C3B-9389C3AC0C0D}"/>
              </a:ext>
            </a:extLst>
          </p:cNvPr>
          <p:cNvSpPr txBox="1"/>
          <p:nvPr/>
        </p:nvSpPr>
        <p:spPr>
          <a:xfrm>
            <a:off x="807162" y="2909082"/>
            <a:ext cx="619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Нужна замена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44588-CB7F-4C22-B79C-B65E9C6429E7}"/>
              </a:ext>
            </a:extLst>
          </p:cNvPr>
          <p:cNvSpPr txBox="1"/>
          <p:nvPr/>
        </p:nvSpPr>
        <p:spPr>
          <a:xfrm>
            <a:off x="807162" y="3526889"/>
            <a:ext cx="5327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Мой личный интерес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B3A05-4D45-4F74-966A-4BCBFCBBEAFB}"/>
              </a:ext>
            </a:extLst>
          </p:cNvPr>
          <p:cNvSpPr txBox="1"/>
          <p:nvPr/>
        </p:nvSpPr>
        <p:spPr>
          <a:xfrm>
            <a:off x="838203" y="2308495"/>
            <a:ext cx="361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ndara" panose="020E0502030303020204" pitchFamily="34" charset="0"/>
              </a:rPr>
              <a:t>Не используется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  <p:bldP spid="16" grpId="0" animBg="1"/>
      <p:bldP spid="17" grpId="0" animBg="1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FC5F9-1E6E-44C5-8AB8-C0F4CDACC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3815" y="176506"/>
            <a:ext cx="10515600" cy="1325559"/>
          </a:xfrm>
        </p:spPr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847F08-6B7D-416A-BF53-B2583EFFA6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564904"/>
            <a:ext cx="10515600" cy="4351336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ru-RU" sz="2000" dirty="0">
                <a:latin typeface="Candara" panose="020E0502030303020204" pitchFamily="34" charset="0"/>
                <a:cs typeface="Times New Roman" pitchFamily="18"/>
              </a:rPr>
              <a:t>Задачи:</a:t>
            </a:r>
          </a:p>
          <a:p>
            <a:pPr marL="342900" lvl="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Изучить язык программирования </a:t>
            </a:r>
            <a:r>
              <a:rPr lang="en-US" sz="1800" dirty="0">
                <a:latin typeface="Candara" panose="020E0502030303020204" pitchFamily="34" charset="0"/>
                <a:cs typeface="Times New Roman" pitchFamily="18"/>
              </a:rPr>
              <a:t>Python</a:t>
            </a:r>
            <a:endParaRPr lang="ru-RU" sz="1800" dirty="0">
              <a:latin typeface="Candara" panose="020E0502030303020204" pitchFamily="34" charset="0"/>
              <a:cs typeface="Times New Roman" pitchFamily="18"/>
            </a:endParaRPr>
          </a:p>
          <a:p>
            <a:pPr marL="34290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Изучить среду для разработки </a:t>
            </a:r>
            <a:r>
              <a:rPr lang="en-US" sz="1800" dirty="0">
                <a:latin typeface="Candara" panose="020E0502030303020204" pitchFamily="34" charset="0"/>
                <a:cs typeface="Times New Roman" pitchFamily="18"/>
              </a:rPr>
              <a:t>PyCharm</a:t>
            </a:r>
            <a:endParaRPr lang="ru-RU" sz="1800" dirty="0">
              <a:latin typeface="Candara" panose="020E0502030303020204" pitchFamily="34" charset="0"/>
              <a:cs typeface="Times New Roman" pitchFamily="18"/>
            </a:endParaRPr>
          </a:p>
          <a:p>
            <a:pPr marL="34290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Провести опрос среди моих одноклассников</a:t>
            </a:r>
          </a:p>
          <a:p>
            <a:pPr marL="34290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Разработать схему работы бота</a:t>
            </a:r>
          </a:p>
          <a:p>
            <a:pPr marL="342900" lvl="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Придумать основные функции моей программы</a:t>
            </a:r>
          </a:p>
          <a:p>
            <a:pPr marL="342900" lvl="0" indent="-342900">
              <a:lnSpc>
                <a:spcPct val="150000"/>
              </a:lnSpc>
              <a:buFont typeface="Symbol" pitchFamily="18"/>
              <a:buChar char=""/>
            </a:pPr>
            <a:r>
              <a:rPr lang="ru-RU" sz="1800" dirty="0">
                <a:latin typeface="Candara" panose="020E0502030303020204" pitchFamily="34" charset="0"/>
                <a:cs typeface="Times New Roman" pitchFamily="18"/>
              </a:rPr>
              <a:t>Написать бота</a:t>
            </a:r>
          </a:p>
          <a:p>
            <a:pPr lvl="0"/>
            <a:endParaRPr lang="ru-RU" dirty="0">
              <a:latin typeface="Candara" panose="020E0502030303020204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C20D4C1-C124-43FB-889E-37BF42A01AAE}"/>
              </a:ext>
            </a:extLst>
          </p:cNvPr>
          <p:cNvSpPr txBox="1"/>
          <p:nvPr/>
        </p:nvSpPr>
        <p:spPr>
          <a:xfrm>
            <a:off x="838200" y="1502065"/>
            <a:ext cx="10987485" cy="13420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000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  <a:ea typeface="Calibri" pitchFamily="34"/>
                <a:cs typeface="Times New Roman" pitchFamily="18"/>
              </a:rPr>
              <a:t>Цель: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b="0" i="0" u="none" strike="noStrike" kern="1200" cap="none" spc="0" baseline="0" dirty="0">
                <a:solidFill>
                  <a:srgbClr val="000000"/>
                </a:solidFill>
                <a:uFillTx/>
                <a:latin typeface="Candara" panose="020E0502030303020204" pitchFamily="34" charset="0"/>
                <a:ea typeface="Calibri" pitchFamily="34"/>
                <a:cs typeface="Times New Roman" pitchFamily="18"/>
              </a:rPr>
              <a:t>Создать бота который упростит процедуру просмотра домашних заданий</a:t>
            </a:r>
          </a:p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ndara" panose="020E0502030303020204" pitchFamily="34" charset="0"/>
              <a:ea typeface="Calibri" pitchFamily="34"/>
              <a:cs typeface="Times New Roman" pitchFamily="18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C0DADE-9EAA-40CE-8EBC-8D7E37BB4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55" y="3159526"/>
            <a:ext cx="5609860" cy="32368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4339A-FFA4-4DDB-A5A1-3C76EE2AA8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>
                <a:latin typeface="Candara" panose="020E0502030303020204" pitchFamily="34" charset="0"/>
              </a:rPr>
              <a:t>Ожидание</a:t>
            </a:r>
            <a:r>
              <a:rPr lang="ru-RU" dirty="0"/>
              <a:t>			  </a:t>
            </a:r>
            <a:r>
              <a:rPr lang="ru-RU" dirty="0">
                <a:latin typeface="Candara" panose="020E0502030303020204" pitchFamily="34" charset="0"/>
              </a:rPr>
              <a:t>Реальность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099816-A69E-4262-913F-E163FBA7A6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4530879" cy="4351336"/>
          </a:xfrm>
        </p:spPr>
        <p:txBody>
          <a:bodyPr/>
          <a:lstStyle/>
          <a:p>
            <a:pPr lvl="0"/>
            <a:r>
              <a:rPr lang="ru-RU" dirty="0"/>
              <a:t>Электронное расписание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61B01-EDD2-4615-8354-4608849C62FF}"/>
              </a:ext>
            </a:extLst>
          </p:cNvPr>
          <p:cNvSpPr txBox="1"/>
          <p:nvPr/>
        </p:nvSpPr>
        <p:spPr>
          <a:xfrm>
            <a:off x="8203219" y="1825627"/>
            <a:ext cx="290146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Работа с ДЗ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D25452-184C-4517-9E4C-97C9E5E14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752" y="1692960"/>
            <a:ext cx="7848872" cy="50457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61CAC5-490C-4E2B-ACFF-9D7E2AECD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688416"/>
            <a:ext cx="8143103" cy="542796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0E960D-F2BE-4D98-B0CA-A25B2F29445E}"/>
              </a:ext>
            </a:extLst>
          </p:cNvPr>
          <p:cNvSpPr/>
          <p:nvPr/>
        </p:nvSpPr>
        <p:spPr>
          <a:xfrm>
            <a:off x="5481851" y="-315416"/>
            <a:ext cx="267187" cy="7918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DBBE3-1FB3-4C6D-9A01-661824635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248"/>
            <a:ext cx="12192000" cy="6842616"/>
          </a:xfrm>
        </p:spPr>
        <p:txBody>
          <a:bodyPr>
            <a:normAutofit/>
          </a:bodyPr>
          <a:lstStyle/>
          <a:p>
            <a:pPr lvl="0" algn="ctr"/>
            <a:r>
              <a:rPr lang="ru-RU" sz="6600" dirty="0">
                <a:latin typeface="Candara" panose="020E0502030303020204" pitchFamily="34" charset="0"/>
                <a:cs typeface="Times New Roman" pitchFamily="18"/>
              </a:rPr>
              <a:t>Схема взаимодействия </a:t>
            </a:r>
            <a:endParaRPr lang="ru-RU" sz="6600" dirty="0">
              <a:latin typeface="Candara" panose="020E05020303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541526-2EA8-497B-AD89-3429A313A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3C1A4BB5-DCA7-478C-8091-3E87D50B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16" y="347545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CF6B95-040C-4162-B7A7-718231D81AEC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pic>
        <p:nvPicPr>
          <p:cNvPr id="7" name="Объект 10">
            <a:extLst>
              <a:ext uri="{FF2B5EF4-FFF2-40B4-BE49-F238E27FC236}">
                <a16:creationId xmlns:a16="http://schemas.microsoft.com/office/drawing/2014/main" id="{1F59AF0C-28BE-438F-A733-B11F6D7A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AEBA1-4E9D-4CA5-875C-D2A7B7AF9134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0">
            <a:extLst>
              <a:ext uri="{FF2B5EF4-FFF2-40B4-BE49-F238E27FC236}">
                <a16:creationId xmlns:a16="http://schemas.microsoft.com/office/drawing/2014/main" id="{C7F50C46-3D73-4B02-B64B-BA97C374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5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Прямоугольник: скругленные углы 14">
            <a:extLst>
              <a:ext uri="{FF2B5EF4-FFF2-40B4-BE49-F238E27FC236}">
                <a16:creationId xmlns:a16="http://schemas.microsoft.com/office/drawing/2014/main" id="{E642B174-D547-4ADD-BC54-7548000B28B1}"/>
              </a:ext>
            </a:extLst>
          </p:cNvPr>
          <p:cNvSpPr/>
          <p:nvPr/>
        </p:nvSpPr>
        <p:spPr>
          <a:xfrm>
            <a:off x="4367807" y="3718372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ДЗ</a:t>
            </a: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29" name="Прямоугольник: скругленные углы 14">
            <a:extLst>
              <a:ext uri="{FF2B5EF4-FFF2-40B4-BE49-F238E27FC236}">
                <a16:creationId xmlns:a16="http://schemas.microsoft.com/office/drawing/2014/main" id="{499D5AA1-F1D9-46FD-8BBF-AFE69E6EEF4F}"/>
              </a:ext>
            </a:extLst>
          </p:cNvPr>
          <p:cNvSpPr/>
          <p:nvPr/>
        </p:nvSpPr>
        <p:spPr>
          <a:xfrm>
            <a:off x="4358814" y="3148116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Расписание</a:t>
            </a:r>
          </a:p>
        </p:txBody>
      </p:sp>
      <p:sp>
        <p:nvSpPr>
          <p:cNvPr id="30" name="Прямоугольник: скругленные углы 14">
            <a:extLst>
              <a:ext uri="{FF2B5EF4-FFF2-40B4-BE49-F238E27FC236}">
                <a16:creationId xmlns:a16="http://schemas.microsoft.com/office/drawing/2014/main" id="{111F8728-A315-4485-B587-A80BA23D09AD}"/>
              </a:ext>
            </a:extLst>
          </p:cNvPr>
          <p:cNvSpPr/>
          <p:nvPr/>
        </p:nvSpPr>
        <p:spPr>
          <a:xfrm>
            <a:off x="4358813" y="4295070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dirty="0">
                <a:solidFill>
                  <a:srgbClr val="FFFFFF"/>
                </a:solidFill>
                <a:latin typeface="Calibri"/>
              </a:rPr>
              <a:t>Создать ДЗ</a:t>
            </a: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2" name="Стрелка: изогнутая вверх 3">
            <a:extLst>
              <a:ext uri="{FF2B5EF4-FFF2-40B4-BE49-F238E27FC236}">
                <a16:creationId xmlns:a16="http://schemas.microsoft.com/office/drawing/2014/main" id="{331FF6EF-60BA-4C2E-A6C5-AADDFB3532FA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Рамка 2">
            <a:extLst>
              <a:ext uri="{FF2B5EF4-FFF2-40B4-BE49-F238E27FC236}">
                <a16:creationId xmlns:a16="http://schemas.microsoft.com/office/drawing/2014/main" id="{E89D527E-5A32-4BD2-AAB6-32EAD54363A9}"/>
              </a:ext>
            </a:extLst>
          </p:cNvPr>
          <p:cNvSpPr/>
          <p:nvPr/>
        </p:nvSpPr>
        <p:spPr>
          <a:xfrm>
            <a:off x="4279803" y="3039293"/>
            <a:ext cx="3052500" cy="660024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CFEEF0-9159-4477-BDF8-A9FFFF665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07E7B9-DB8E-49AD-84F2-652C3D33E25D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pic>
        <p:nvPicPr>
          <p:cNvPr id="19" name="Объект 10">
            <a:extLst>
              <a:ext uri="{FF2B5EF4-FFF2-40B4-BE49-F238E27FC236}">
                <a16:creationId xmlns:a16="http://schemas.microsoft.com/office/drawing/2014/main" id="{0D117C26-05DD-45D4-9A61-E39D1918D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35C63C-B814-42FF-80C9-B56D3080D523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0">
            <a:extLst>
              <a:ext uri="{FF2B5EF4-FFF2-40B4-BE49-F238E27FC236}">
                <a16:creationId xmlns:a16="http://schemas.microsoft.com/office/drawing/2014/main" id="{AC072121-444B-43DF-A3B6-8E883BCB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4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Рамка 2">
            <a:extLst>
              <a:ext uri="{FF2B5EF4-FFF2-40B4-BE49-F238E27FC236}">
                <a16:creationId xmlns:a16="http://schemas.microsoft.com/office/drawing/2014/main" id="{EC081BED-96A6-42B3-9A8E-AB7BDD7710BF}"/>
              </a:ext>
            </a:extLst>
          </p:cNvPr>
          <p:cNvSpPr/>
          <p:nvPr/>
        </p:nvSpPr>
        <p:spPr>
          <a:xfrm>
            <a:off x="4267636" y="3611903"/>
            <a:ext cx="3052500" cy="660024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2" name="Прямоугольник: скругленные углы 14">
            <a:extLst>
              <a:ext uri="{FF2B5EF4-FFF2-40B4-BE49-F238E27FC236}">
                <a16:creationId xmlns:a16="http://schemas.microsoft.com/office/drawing/2014/main" id="{FA6656A8-CE19-410E-A8BC-34B4B36466BC}"/>
              </a:ext>
            </a:extLst>
          </p:cNvPr>
          <p:cNvSpPr/>
          <p:nvPr/>
        </p:nvSpPr>
        <p:spPr>
          <a:xfrm>
            <a:off x="4358814" y="3148116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На сегодня</a:t>
            </a: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Прямоугольник: скругленные углы 14">
            <a:extLst>
              <a:ext uri="{FF2B5EF4-FFF2-40B4-BE49-F238E27FC236}">
                <a16:creationId xmlns:a16="http://schemas.microsoft.com/office/drawing/2014/main" id="{7E4B6508-D701-43E7-AB77-91794530AF6A}"/>
              </a:ext>
            </a:extLst>
          </p:cNvPr>
          <p:cNvSpPr/>
          <p:nvPr/>
        </p:nvSpPr>
        <p:spPr>
          <a:xfrm>
            <a:off x="4358813" y="4295070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На неделю</a:t>
            </a:r>
          </a:p>
        </p:txBody>
      </p:sp>
      <p:sp>
        <p:nvSpPr>
          <p:cNvPr id="24" name="Стрелка: изогнутая вверх 3">
            <a:extLst>
              <a:ext uri="{FF2B5EF4-FFF2-40B4-BE49-F238E27FC236}">
                <a16:creationId xmlns:a16="http://schemas.microsoft.com/office/drawing/2014/main" id="{E29DEBA6-AA44-4B62-BCB5-3A2E5ED1FA81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Стрелка: изогнутая вверх 3">
            <a:extLst>
              <a:ext uri="{FF2B5EF4-FFF2-40B4-BE49-F238E27FC236}">
                <a16:creationId xmlns:a16="http://schemas.microsoft.com/office/drawing/2014/main" id="{35958DB8-1F43-4169-8A7F-8F6DD27DDFC3}"/>
              </a:ext>
            </a:extLst>
          </p:cNvPr>
          <p:cNvSpPr/>
          <p:nvPr/>
        </p:nvSpPr>
        <p:spPr>
          <a:xfrm flipV="1">
            <a:off x="5963061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Прямоугольник: скругленные углы 14">
            <a:extLst>
              <a:ext uri="{FF2B5EF4-FFF2-40B4-BE49-F238E27FC236}">
                <a16:creationId xmlns:a16="http://schemas.microsoft.com/office/drawing/2014/main" id="{F0033568-1486-40AE-8F5A-355449CA9A01}"/>
              </a:ext>
            </a:extLst>
          </p:cNvPr>
          <p:cNvSpPr/>
          <p:nvPr/>
        </p:nvSpPr>
        <p:spPr>
          <a:xfrm>
            <a:off x="4358813" y="3723555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На</a:t>
            </a:r>
            <a:r>
              <a:rPr lang="ru-RU" sz="18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завтра</a:t>
            </a:r>
            <a:endParaRPr lang="ru-RU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CFEBBB-42D7-4A66-A900-A0E3AEB33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889D84-668D-41BF-ABA0-A56E701E700A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pic>
        <p:nvPicPr>
          <p:cNvPr id="17" name="Объект 10">
            <a:extLst>
              <a:ext uri="{FF2B5EF4-FFF2-40B4-BE49-F238E27FC236}">
                <a16:creationId xmlns:a16="http://schemas.microsoft.com/office/drawing/2014/main" id="{72F724EB-B7B4-4AE9-9BDF-721AECA1D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561C37-5EF9-4B2C-9BEC-7D0A1655CC9A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BAEA4818-626E-4AA2-95EA-ABCD3387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4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Прямоугольник: скругленные углы 2">
            <a:extLst>
              <a:ext uri="{FF2B5EF4-FFF2-40B4-BE49-F238E27FC236}">
                <a16:creationId xmlns:a16="http://schemas.microsoft.com/office/drawing/2014/main" id="{E1A21B48-FA24-4948-8298-AE2504430236}"/>
              </a:ext>
            </a:extLst>
          </p:cNvPr>
          <p:cNvSpPr/>
          <p:nvPr/>
        </p:nvSpPr>
        <p:spPr>
          <a:xfrm>
            <a:off x="4367808" y="1340768"/>
            <a:ext cx="2819219" cy="3524682"/>
          </a:xfrm>
          <a:custGeom>
            <a:avLst>
              <a:gd name="f10" fmla="val 926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926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Понедельник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__________________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9:50 - 10:25 	 </a:t>
            </a:r>
            <a:r>
              <a:rPr lang="ru-RU" sz="1400" dirty="0">
                <a:solidFill>
                  <a:srgbClr val="FFFFFF"/>
                </a:solidFill>
                <a:latin typeface="Calibri"/>
              </a:rPr>
              <a:t>                     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Главный 		урок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10:35 - 11:15 </a:t>
            </a:r>
            <a:r>
              <a:rPr lang="ru-RU" sz="1400" dirty="0">
                <a:solidFill>
                  <a:srgbClr val="FFFFFF"/>
                </a:solidFill>
                <a:latin typeface="Calibri"/>
              </a:rPr>
              <a:t>                    </a:t>
            </a:r>
            <a:r>
              <a:rPr lang="ru-RU" sz="1400" kern="0" dirty="0">
                <a:solidFill>
                  <a:srgbClr val="FFFFFF"/>
                </a:solidFill>
                <a:latin typeface="Calibri"/>
              </a:rPr>
              <a:t>Р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усский </a:t>
            </a:r>
            <a:r>
              <a:rPr lang="ru-RU" sz="1400" dirty="0">
                <a:solidFill>
                  <a:srgbClr val="FFFFFF"/>
                </a:solidFill>
                <a:latin typeface="Calibri"/>
              </a:rPr>
              <a:t>               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		</a:t>
            </a:r>
            <a:r>
              <a:rPr lang="ru-RU" sz="1400" dirty="0">
                <a:solidFill>
                  <a:srgbClr val="FFFFFF"/>
                </a:solidFill>
              </a:rPr>
              <a:t>язык</a:t>
            </a:r>
            <a:endParaRPr lang="ru-RU" sz="14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11:40 - 12:20 </a:t>
            </a:r>
            <a:r>
              <a:rPr lang="ru-RU" sz="14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                   </a:t>
            </a:r>
            <a:r>
              <a:rPr lang="ru-RU" sz="1400" dirty="0">
                <a:solidFill>
                  <a:srgbClr val="FFFFFF"/>
                </a:solidFill>
                <a:latin typeface="Calibri"/>
              </a:rPr>
              <a:t>Э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кология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12:35 - 13:15 </a:t>
            </a:r>
            <a:r>
              <a:rPr lang="ru-RU" sz="14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                   </a:t>
            </a:r>
            <a:r>
              <a:rPr lang="ru-RU" sz="1400" dirty="0">
                <a:solidFill>
                  <a:srgbClr val="FFFFFF"/>
                </a:solidFill>
                <a:latin typeface="Calibri"/>
              </a:rPr>
              <a:t>П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раво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13:45 - 14:25 </a:t>
            </a:r>
            <a:r>
              <a:rPr lang="ru-RU" sz="1400" kern="0" dirty="0">
                <a:solidFill>
                  <a:srgbClr val="FFFFFF"/>
                </a:solidFill>
                <a:latin typeface="Calibri"/>
              </a:rPr>
              <a:t>                    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Искусство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14:40 - 15:20 </a:t>
            </a:r>
            <a:r>
              <a:rPr lang="ru-RU" sz="14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                   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МХК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15:30 - 16:10 </a:t>
            </a:r>
            <a:r>
              <a:rPr lang="ru-RU" sz="14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                   </a:t>
            </a:r>
            <a:r>
              <a:rPr lang="ru-RU" sz="14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МХК	</a:t>
            </a:r>
          </a:p>
        </p:txBody>
      </p:sp>
      <p:sp>
        <p:nvSpPr>
          <p:cNvPr id="12" name="Стрелка: изогнутая вверх 3">
            <a:extLst>
              <a:ext uri="{FF2B5EF4-FFF2-40B4-BE49-F238E27FC236}">
                <a16:creationId xmlns:a16="http://schemas.microsoft.com/office/drawing/2014/main" id="{BA8B310A-BEAB-4699-A679-E8B045A5ACDB}"/>
              </a:ext>
            </a:extLst>
          </p:cNvPr>
          <p:cNvSpPr/>
          <p:nvPr/>
        </p:nvSpPr>
        <p:spPr>
          <a:xfrm flipH="1" flipV="1">
            <a:off x="6741599" y="803509"/>
            <a:ext cx="4042345" cy="156151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2E7D32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643E9F1-2E3F-4F18-B105-54A922027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FCD877-9BCB-4667-9B13-5E960031060B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92A6B-3EF5-4875-8B0F-FE85061C9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" name="Объект 10">
            <a:extLst>
              <a:ext uri="{FF2B5EF4-FFF2-40B4-BE49-F238E27FC236}">
                <a16:creationId xmlns:a16="http://schemas.microsoft.com/office/drawing/2014/main" id="{7CA1D52A-F95D-487C-9AA5-BE3BD952F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B11F0B-27C1-4223-8F5F-2CE315073DFD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0">
            <a:extLst>
              <a:ext uri="{FF2B5EF4-FFF2-40B4-BE49-F238E27FC236}">
                <a16:creationId xmlns:a16="http://schemas.microsoft.com/office/drawing/2014/main" id="{9393D198-A9CF-41EF-A36E-123F420E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6" y="347544"/>
            <a:ext cx="5832291" cy="58322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Прямоугольник: скругленные углы 14">
            <a:extLst>
              <a:ext uri="{FF2B5EF4-FFF2-40B4-BE49-F238E27FC236}">
                <a16:creationId xmlns:a16="http://schemas.microsoft.com/office/drawing/2014/main" id="{3BDCB91B-F57B-4882-9002-0812481D587C}"/>
              </a:ext>
            </a:extLst>
          </p:cNvPr>
          <p:cNvSpPr/>
          <p:nvPr/>
        </p:nvSpPr>
        <p:spPr>
          <a:xfrm>
            <a:off x="4367807" y="3718372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dirty="0">
                <a:solidFill>
                  <a:srgbClr val="FFFFFF"/>
                </a:solidFill>
                <a:latin typeface="Calibri"/>
              </a:rPr>
              <a:t>ДЗ</a:t>
            </a: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F9390E7-1E64-41C2-8247-464AC707B6CA}"/>
              </a:ext>
            </a:extLst>
          </p:cNvPr>
          <p:cNvSpPr/>
          <p:nvPr/>
        </p:nvSpPr>
        <p:spPr>
          <a:xfrm>
            <a:off x="4358814" y="3148116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Расписание</a:t>
            </a:r>
          </a:p>
        </p:txBody>
      </p:sp>
      <p:sp>
        <p:nvSpPr>
          <p:cNvPr id="16" name="Прямоугольник: скругленные углы 14">
            <a:extLst>
              <a:ext uri="{FF2B5EF4-FFF2-40B4-BE49-F238E27FC236}">
                <a16:creationId xmlns:a16="http://schemas.microsoft.com/office/drawing/2014/main" id="{8D460908-B320-45DE-8DC3-07DBF327D1D5}"/>
              </a:ext>
            </a:extLst>
          </p:cNvPr>
          <p:cNvSpPr/>
          <p:nvPr/>
        </p:nvSpPr>
        <p:spPr>
          <a:xfrm>
            <a:off x="4358813" y="4295070"/>
            <a:ext cx="2876493" cy="442379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00206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dirty="0">
                <a:solidFill>
                  <a:srgbClr val="FFFFFF"/>
                </a:solidFill>
                <a:latin typeface="Calibri"/>
              </a:rPr>
              <a:t>Создать ДЗ</a:t>
            </a:r>
            <a:r>
              <a:rPr lang="ru-RU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18" name="Стрелка: изогнутая вверх 3">
            <a:extLst>
              <a:ext uri="{FF2B5EF4-FFF2-40B4-BE49-F238E27FC236}">
                <a16:creationId xmlns:a16="http://schemas.microsoft.com/office/drawing/2014/main" id="{8FCDCAC9-6A6B-4E93-9FAB-8C7DB284AF1E}"/>
              </a:ext>
            </a:extLst>
          </p:cNvPr>
          <p:cNvSpPr/>
          <p:nvPr/>
        </p:nvSpPr>
        <p:spPr>
          <a:xfrm flipV="1">
            <a:off x="1400778" y="859371"/>
            <a:ext cx="4119158" cy="159559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val 42469"/>
              <a:gd name="f12" fmla="+- 0 0 -360"/>
              <a:gd name="f13" fmla="+- 0 0 -180"/>
              <a:gd name="f14" fmla="+- 0 0 -90"/>
              <a:gd name="f15" fmla="abs f3"/>
              <a:gd name="f16" fmla="abs f4"/>
              <a:gd name="f17" fmla="abs f5"/>
              <a:gd name="f18" fmla="*/ f12 f0 1"/>
              <a:gd name="f19" fmla="*/ f13 f0 1"/>
              <a:gd name="f20" fmla="*/ f14 f0 1"/>
              <a:gd name="f21" fmla="?: f15 f3 1"/>
              <a:gd name="f22" fmla="?: f16 f4 1"/>
              <a:gd name="f23" fmla="?: f17 f5 1"/>
              <a:gd name="f24" fmla="*/ f18 1 f2"/>
              <a:gd name="f25" fmla="*/ f19 1 f2"/>
              <a:gd name="f26" fmla="*/ f20 1 f2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7 f34 1"/>
              <a:gd name="f43" fmla="*/ f38 f34 1"/>
              <a:gd name="f44" fmla="*/ f41 1 2"/>
              <a:gd name="f45" fmla="min f41 f40"/>
              <a:gd name="f46" fmla="*/ f40 f40 1"/>
              <a:gd name="f47" fmla="*/ f40 f34 1"/>
              <a:gd name="f48" fmla="*/ f45 f9 1"/>
              <a:gd name="f49" fmla="*/ f45 f10 1"/>
              <a:gd name="f50" fmla="*/ f45 f11 1"/>
              <a:gd name="f51" fmla="*/ f48 1 100000"/>
              <a:gd name="f52" fmla="*/ f49 1 100000"/>
              <a:gd name="f53" fmla="*/ f50 1 100000"/>
              <a:gd name="f54" fmla="+- f51 f52 0"/>
              <a:gd name="f55" fmla="*/ f51 f51 1"/>
              <a:gd name="f56" fmla="*/ f53 f53 1"/>
              <a:gd name="f57" fmla="+- f52 0 f51"/>
              <a:gd name="f58" fmla="*/ f52 1 2"/>
              <a:gd name="f59" fmla="+- f6 f53 0"/>
              <a:gd name="f60" fmla="+- 0 0 f53"/>
              <a:gd name="f61" fmla="*/ f51 1 2"/>
              <a:gd name="f62" fmla="*/ f51 f34 1"/>
              <a:gd name="f63" fmla="*/ f54 1 4"/>
              <a:gd name="f64" fmla="+- f46 0 f56"/>
              <a:gd name="f65" fmla="*/ f57 1 2"/>
              <a:gd name="f66" fmla="+- f37 0 f58"/>
              <a:gd name="f67" fmla="+- 0 0 f61"/>
              <a:gd name="f68" fmla="+- 0 0 f60"/>
              <a:gd name="f69" fmla="*/ f59 f34 1"/>
              <a:gd name="f70" fmla="*/ f61 f34 1"/>
              <a:gd name="f71" fmla="+- f44 0 f63"/>
              <a:gd name="f72" fmla="sqrt f64"/>
              <a:gd name="f73" fmla="+- 0 0 f67"/>
              <a:gd name="f74" fmla="*/ f66 f34 1"/>
              <a:gd name="f75" fmla="*/ f71 2 1"/>
              <a:gd name="f76" fmla="+- f71 f51 0"/>
              <a:gd name="f77" fmla="*/ f72 f71 1"/>
              <a:gd name="f78" fmla="*/ f71 f34 1"/>
              <a:gd name="f79" fmla="*/ f75 f75 1"/>
              <a:gd name="f80" fmla="*/ f77 1 f40"/>
              <a:gd name="f81" fmla="+- f71 f76 0"/>
              <a:gd name="f82" fmla="+- f79 0 f55"/>
              <a:gd name="f83" fmla="+- f71 f80 0"/>
              <a:gd name="f84" fmla="+- f76 f80 0"/>
              <a:gd name="f85" fmla="+- 0 0 f80"/>
              <a:gd name="f86" fmla="*/ f81 1 2"/>
              <a:gd name="f87" fmla="sqrt f82"/>
              <a:gd name="f88" fmla="+- f83 0 f65"/>
              <a:gd name="f89" fmla="+- f84 f65 0"/>
              <a:gd name="f90" fmla="+- 0 0 f85"/>
              <a:gd name="f91" fmla="*/ f84 f34 1"/>
              <a:gd name="f92" fmla="*/ f86 f34 1"/>
              <a:gd name="f93" fmla="*/ f87 f40 1"/>
              <a:gd name="f94" fmla="at2 f68 f90"/>
              <a:gd name="f95" fmla="*/ f89 f34 1"/>
              <a:gd name="f96" fmla="*/ f88 f34 1"/>
              <a:gd name="f97" fmla="+- f94 f1 0"/>
              <a:gd name="f98" fmla="*/ f93 1 f75"/>
              <a:gd name="f99" fmla="*/ f97 f7 1"/>
              <a:gd name="f100" fmla="+- f6 f98 0"/>
              <a:gd name="f101" fmla="+- 0 0 f98"/>
              <a:gd name="f102" fmla="*/ f99 1 f0"/>
              <a:gd name="f103" fmla="+- 0 0 f101"/>
              <a:gd name="f104" fmla="*/ f100 f34 1"/>
              <a:gd name="f105" fmla="+- 0 0 f102"/>
              <a:gd name="f106" fmla="at2 f103 f73"/>
              <a:gd name="f107" fmla="val f105"/>
              <a:gd name="f108" fmla="+- f106 f1 0"/>
              <a:gd name="f109" fmla="+- 0 0 f107"/>
              <a:gd name="f110" fmla="*/ f108 f7 1"/>
              <a:gd name="f111" fmla="*/ f109 f0 1"/>
              <a:gd name="f112" fmla="*/ f110 1 f0"/>
              <a:gd name="f113" fmla="*/ f111 1 f7"/>
              <a:gd name="f114" fmla="+- 0 0 f112"/>
              <a:gd name="f115" fmla="+- f113 0 f1"/>
              <a:gd name="f116" fmla="val f114"/>
              <a:gd name="f117" fmla="+- 0 0 f116"/>
              <a:gd name="f118" fmla="+- f1 0 f115"/>
              <a:gd name="f119" fmla="*/ f117 f0 1"/>
              <a:gd name="f120" fmla="*/ f119 1 f7"/>
              <a:gd name="f121" fmla="+- f120 0 f1"/>
              <a:gd name="f122" fmla="+- f121 0 f115"/>
              <a:gd name="f123" fmla="+- f115 f121 0"/>
              <a:gd name="f124" fmla="+- f1 0 f12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74" y="f39"/>
              </a:cxn>
              <a:cxn ang="f31">
                <a:pos x="f96" y="f69"/>
              </a:cxn>
              <a:cxn ang="f31">
                <a:pos x="f70" y="f39"/>
              </a:cxn>
              <a:cxn ang="f32">
                <a:pos x="f92" y="f43"/>
              </a:cxn>
              <a:cxn ang="f33">
                <a:pos x="f95" y="f69"/>
              </a:cxn>
            </a:cxnLst>
            <a:rect l="f39" t="f39" r="f42" b="f43"/>
            <a:pathLst>
              <a:path stroke="0">
                <a:moveTo>
                  <a:pt x="f74" y="f39"/>
                </a:moveTo>
                <a:lnTo>
                  <a:pt x="f95" y="f69"/>
                </a:lnTo>
                <a:lnTo>
                  <a:pt x="f91" y="f69"/>
                </a:lnTo>
                <a:arcTo wR="f78" hR="f47" stAng="f118" swAng="f123"/>
                <a:arcTo wR="f78" hR="f47" stAng="f124" swAng="f122"/>
                <a:lnTo>
                  <a:pt x="f96" y="f69"/>
                </a:lnTo>
                <a:close/>
              </a:path>
              <a:path stroke="0">
                <a:moveTo>
                  <a:pt x="f78" y="f43"/>
                </a:moveTo>
                <a:arcTo wR="f78" hR="f47" stAng="f1" swAng="f1"/>
                <a:lnTo>
                  <a:pt x="f62" y="f39"/>
                </a:lnTo>
                <a:arcTo wR="f78" hR="f47" stAng="f0" swAng="f8"/>
                <a:close/>
              </a:path>
              <a:path fill="none">
                <a:moveTo>
                  <a:pt x="f92" y="f104"/>
                </a:moveTo>
                <a:arcTo wR="f78" hR="f47" stAng="f124" swAng="f122"/>
                <a:lnTo>
                  <a:pt x="f96" y="f69"/>
                </a:lnTo>
                <a:lnTo>
                  <a:pt x="f74" y="f39"/>
                </a:lnTo>
                <a:lnTo>
                  <a:pt x="f95" y="f69"/>
                </a:lnTo>
                <a:lnTo>
                  <a:pt x="f91" y="f69"/>
                </a:lnTo>
                <a:arcTo wR="f78" hR="f47" stAng="f118" swAng="f115"/>
                <a:lnTo>
                  <a:pt x="f78" y="f43"/>
                </a:lnTo>
                <a:arcTo wR="f78" hR="f47" stAng="f1" swAng="f1"/>
                <a:lnTo>
                  <a:pt x="f62" y="f39"/>
                </a:lnTo>
                <a:arcTo wR="f78" hR="f47" stAng="f0" swAng="f8"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Рамка 2">
            <a:extLst>
              <a:ext uri="{FF2B5EF4-FFF2-40B4-BE49-F238E27FC236}">
                <a16:creationId xmlns:a16="http://schemas.microsoft.com/office/drawing/2014/main" id="{F14F3425-9A56-43C1-B794-5096C2232579}"/>
              </a:ext>
            </a:extLst>
          </p:cNvPr>
          <p:cNvSpPr/>
          <p:nvPr/>
        </p:nvSpPr>
        <p:spPr>
          <a:xfrm>
            <a:off x="4270809" y="4180257"/>
            <a:ext cx="3052500" cy="660024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2500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4 1"/>
              <a:gd name="f27" fmla="*/ f26 1 100000"/>
              <a:gd name="f28" fmla="+- f18 0 f27"/>
              <a:gd name="f29" fmla="+- f19 0 f27"/>
              <a:gd name="f30" fmla="*/ f27 f15 1"/>
              <a:gd name="f31" fmla="*/ f28 f15 1"/>
              <a:gd name="f32" fmla="*/ f29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" t="f30" r="f31" b="f32"/>
            <a:pathLst>
              <a:path>
                <a:moveTo>
                  <a:pt x="f20" y="f20"/>
                </a:moveTo>
                <a:lnTo>
                  <a:pt x="f23" y="f20"/>
                </a:lnTo>
                <a:lnTo>
                  <a:pt x="f23" y="f24"/>
                </a:lnTo>
                <a:lnTo>
                  <a:pt x="f20" y="f24"/>
                </a:lnTo>
                <a:close/>
                <a:moveTo>
                  <a:pt x="f30" y="f30"/>
                </a:moveTo>
                <a:lnTo>
                  <a:pt x="f30" y="f32"/>
                </a:lnTo>
                <a:lnTo>
                  <a:pt x="f31" y="f32"/>
                </a:lnTo>
                <a:lnTo>
                  <a:pt x="f31" y="f30"/>
                </a:lnTo>
                <a:close/>
              </a:path>
            </a:pathLst>
          </a:custGeom>
          <a:solidFill>
            <a:srgbClr val="51F73B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D37FCE-ED21-4739-B2CD-8AF173E8E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2292045"/>
            <a:ext cx="1980000" cy="19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A611A3-C2CC-4239-B4FC-4ECB56863F42}"/>
              </a:ext>
            </a:extLst>
          </p:cNvPr>
          <p:cNvSpPr txBox="1"/>
          <p:nvPr/>
        </p:nvSpPr>
        <p:spPr>
          <a:xfrm>
            <a:off x="8832304" y="411092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База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61E691-F704-4648-BAAA-A5335340B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Объект 10">
            <a:extLst>
              <a:ext uri="{FF2B5EF4-FFF2-40B4-BE49-F238E27FC236}">
                <a16:creationId xmlns:a16="http://schemas.microsoft.com/office/drawing/2014/main" id="{EEFC64D3-2A25-46A9-974B-0F4AC3CA0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" y="2273022"/>
            <a:ext cx="1840103" cy="184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A22806-837E-490B-8AED-A5B5F800EDBE}"/>
              </a:ext>
            </a:extLst>
          </p:cNvPr>
          <p:cNvSpPr txBox="1"/>
          <p:nvPr/>
        </p:nvSpPr>
        <p:spPr>
          <a:xfrm>
            <a:off x="623392" y="4045168"/>
            <a:ext cx="225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Пользователь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789</Words>
  <Application>Microsoft Office PowerPoint</Application>
  <PresentationFormat>Широкоэкранный</PresentationFormat>
  <Paragraphs>140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Candara</vt:lpstr>
      <vt:lpstr>Symbol</vt:lpstr>
      <vt:lpstr>Тема Office</vt:lpstr>
      <vt:lpstr>ДЗ бот: программа для старшеклассников по обмену домашними заданиями</vt:lpstr>
      <vt:lpstr>Актуальность темы</vt:lpstr>
      <vt:lpstr>Цель и задачи</vt:lpstr>
      <vt:lpstr>Ожидание     Реальность</vt:lpstr>
      <vt:lpstr>Схема взаимодействия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Интерфейс</vt:lpstr>
      <vt:lpstr>Структурное программирование</vt:lpstr>
      <vt:lpstr>К чему я пришел</vt:lpstr>
      <vt:lpstr>Список источников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Коваль</dc:creator>
  <cp:lastModifiedBy>Павел Коваль</cp:lastModifiedBy>
  <cp:revision>67</cp:revision>
  <dcterms:created xsi:type="dcterms:W3CDTF">2021-02-03T15:51:37Z</dcterms:created>
  <dcterms:modified xsi:type="dcterms:W3CDTF">2021-02-05T10:50:02Z</dcterms:modified>
</cp:coreProperties>
</file>